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32" r:id="rId3"/>
  </p:sldMasterIdLst>
  <p:notesMasterIdLst>
    <p:notesMasterId r:id="rId12"/>
  </p:notesMasterIdLst>
  <p:sldIdLst>
    <p:sldId id="256" r:id="rId4"/>
    <p:sldId id="286" r:id="rId5"/>
    <p:sldId id="278" r:id="rId6"/>
    <p:sldId id="284" r:id="rId7"/>
    <p:sldId id="277" r:id="rId8"/>
    <p:sldId id="272" r:id="rId9"/>
    <p:sldId id="273" r:id="rId10"/>
    <p:sldId id="28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BF0D"/>
    <a:srgbClr val="00CC00"/>
    <a:srgbClr val="00B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300" autoAdjust="0"/>
  </p:normalViewPr>
  <p:slideViewPr>
    <p:cSldViewPr>
      <p:cViewPr>
        <p:scale>
          <a:sx n="58" d="100"/>
          <a:sy n="58"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A3EC5-10E3-4895-A3D1-EBB7F6C628ED}" type="datetimeFigureOut">
              <a:rPr lang="fr-FR" smtClean="0"/>
              <a:t>05/01/2017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0CBA8A-0630-428E-B158-4EA0ED9DEE52}" type="slidenum">
              <a:rPr lang="fr-FR" smtClean="0"/>
              <a:t>‹N°›</a:t>
            </a:fld>
            <a:endParaRPr lang="fr-FR"/>
          </a:p>
        </p:txBody>
      </p:sp>
    </p:spTree>
    <p:extLst>
      <p:ext uri="{BB962C8B-B14F-4D97-AF65-F5344CB8AC3E}">
        <p14:creationId xmlns:p14="http://schemas.microsoft.com/office/powerpoint/2010/main" val="1061092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Je vous note un exemple récent, une patiente autonome à domicile souffre de douleurs chroniques (tendons de l’épaule, rupture de la coiffe), la proposition du médecin traitant est de rester comme ça car à son âge il n’y a rien à faire, si vous consultez en structure douleur ils vont juste vous mettre en sommeil permanent………</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 cas reste une exception et je sais que vous auriez été à l’écoute de la personne, votre réponse</a:t>
            </a:r>
            <a:r>
              <a:rPr lang="fr-FR" sz="1200" kern="1200" baseline="0" dirty="0">
                <a:solidFill>
                  <a:schemeClr val="tx1"/>
                </a:solidFill>
                <a:effectLst/>
                <a:latin typeface="+mn-lt"/>
                <a:ea typeface="+mn-ea"/>
                <a:cs typeface="+mn-cs"/>
              </a:rPr>
              <a:t> aurait bien entendu été adaptée à la demande avec une évaluation globale mais ceci a bien existé et la communication autour de l’utilité d’une structure douleur reste d’actualité.</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60CBA8A-0630-428E-B158-4EA0ED9DEE52}" type="slidenum">
              <a:rPr lang="fr-FR" smtClean="0"/>
              <a:t>2</a:t>
            </a:fld>
            <a:endParaRPr lang="fr-FR"/>
          </a:p>
        </p:txBody>
      </p:sp>
    </p:spTree>
    <p:extLst>
      <p:ext uri="{BB962C8B-B14F-4D97-AF65-F5344CB8AC3E}">
        <p14:creationId xmlns:p14="http://schemas.microsoft.com/office/powerpoint/2010/main" val="1822554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Il nous parait indispensable de travailler ensemble sur le lien que nous pourrions établir entre les acteurs de ville et les acteurs de l’hôpital. Il existe encore trop de méconnaissance entre le fonctionnement de ces deux acteurs ce qui fait que le patient lui reste sans réponse. </a:t>
            </a:r>
          </a:p>
          <a:p>
            <a:r>
              <a:rPr lang="fr-FR" sz="1200" kern="1200" dirty="0">
                <a:solidFill>
                  <a:schemeClr val="tx1"/>
                </a:solidFill>
                <a:effectLst/>
                <a:latin typeface="+mn-lt"/>
                <a:ea typeface="+mn-ea"/>
                <a:cs typeface="+mn-cs"/>
              </a:rPr>
              <a:t>Un patient n’a pas toujours l’esprit à communiquer avec précision sur ses traitements en cours, cela reste toujours angoissant d’être hospitalisé. Il est important pour les patients de travailler sur un outil qui permettrait facilement aux acteurs</a:t>
            </a:r>
            <a:r>
              <a:rPr lang="fr-FR" sz="1200" kern="1200" baseline="0" dirty="0">
                <a:solidFill>
                  <a:schemeClr val="tx1"/>
                </a:solidFill>
                <a:effectLst/>
                <a:latin typeface="+mn-lt"/>
                <a:ea typeface="+mn-ea"/>
                <a:cs typeface="+mn-cs"/>
              </a:rPr>
              <a:t> de santé de tout savoir sur le patient douloureux chronique à l’arrivée à l’hôpital.</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Ensuite du côté de l’hôpital, il est trop fréquent que les patients retournent chez eux (à leur demande ou</a:t>
            </a:r>
            <a:r>
              <a:rPr lang="fr-FR" sz="1200" kern="1200" baseline="0" dirty="0">
                <a:solidFill>
                  <a:schemeClr val="tx1"/>
                </a:solidFill>
                <a:effectLst/>
                <a:latin typeface="+mn-lt"/>
                <a:ea typeface="+mn-ea"/>
                <a:cs typeface="+mn-cs"/>
              </a:rPr>
              <a:t> pas</a:t>
            </a:r>
            <a:r>
              <a:rPr lang="fr-FR" sz="1200" kern="1200" dirty="0">
                <a:solidFill>
                  <a:schemeClr val="tx1"/>
                </a:solidFill>
                <a:effectLst/>
                <a:latin typeface="+mn-lt"/>
                <a:ea typeface="+mn-ea"/>
                <a:cs typeface="+mn-cs"/>
              </a:rPr>
              <a:t>) et que par manque de médecin généraliste auprès du domicile, les soins ne se coordonnent plus lorsque le médecin de famille part. Le patient n’a pas lieu de rester à l’hôpital car il n’y a plus de soins spécifiques mais un suivi est indispensable. De fait le patient reste sans soins. Comment pouvons-nous travailler ensemble pour que le lien soit construit à la sortie de l’hôpital.</a:t>
            </a:r>
          </a:p>
          <a:p>
            <a:r>
              <a:rPr lang="fr-FR" sz="1200" kern="1200" dirty="0">
                <a:solidFill>
                  <a:schemeClr val="tx1"/>
                </a:solidFill>
                <a:effectLst/>
                <a:latin typeface="+mn-lt"/>
                <a:ea typeface="+mn-ea"/>
                <a:cs typeface="+mn-cs"/>
              </a:rPr>
              <a:t>Je vous site un exemple, dans le nouvel hôpital Nord Deux Sèvres (79)</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de Faye l’Abbesse, une association type loi 1901 est créée avec des professionnels</a:t>
            </a:r>
            <a:r>
              <a:rPr lang="fr-FR" sz="1200" kern="1200" baseline="0" dirty="0">
                <a:solidFill>
                  <a:schemeClr val="tx1"/>
                </a:solidFill>
                <a:effectLst/>
                <a:latin typeface="+mn-lt"/>
                <a:ea typeface="+mn-ea"/>
                <a:cs typeface="+mn-cs"/>
              </a:rPr>
              <a:t> hospitaliers, de médecine de ville et des patients. PROMOSANTE travaille pour le lien entre tous les acteurs afin que le patient ou l’entourage soit toujours informé de toutes les démarches qui se font ou vont se faire lors de son parcours de santé. L’association est juste créée : tout reste à construire.</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60CBA8A-0630-428E-B158-4EA0ED9DEE52}" type="slidenum">
              <a:rPr lang="fr-FR" smtClean="0"/>
              <a:t>3</a:t>
            </a:fld>
            <a:endParaRPr lang="fr-FR"/>
          </a:p>
        </p:txBody>
      </p:sp>
    </p:spTree>
    <p:extLst>
      <p:ext uri="{BB962C8B-B14F-4D97-AF65-F5344CB8AC3E}">
        <p14:creationId xmlns:p14="http://schemas.microsoft.com/office/powerpoint/2010/main" val="2487187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kern="1200" dirty="0">
                <a:solidFill>
                  <a:schemeClr val="tx1"/>
                </a:solidFill>
                <a:effectLst/>
                <a:latin typeface="+mn-lt"/>
                <a:ea typeface="+mn-ea"/>
                <a:cs typeface="+mn-cs"/>
              </a:rPr>
              <a:t>Un patient douloureux chronique hospitalisé pour un problème de santé (pas forcément du à la douleur) doit être évalué régulièrement car les évènements</a:t>
            </a:r>
            <a:r>
              <a:rPr lang="fr-FR" sz="1200" b="0" kern="1200" baseline="0" dirty="0">
                <a:solidFill>
                  <a:schemeClr val="tx1"/>
                </a:solidFill>
                <a:effectLst/>
                <a:latin typeface="+mn-lt"/>
                <a:ea typeface="+mn-ea"/>
                <a:cs typeface="+mn-cs"/>
              </a:rPr>
              <a:t> de la vie modifient la perception de la douleur (émotions positives ou négatives)</a:t>
            </a:r>
          </a:p>
          <a:p>
            <a:endParaRPr lang="fr-FR" sz="1200" b="0" kern="1200" baseline="0" dirty="0">
              <a:solidFill>
                <a:schemeClr val="tx1"/>
              </a:solidFill>
              <a:effectLst/>
              <a:latin typeface="+mn-lt"/>
              <a:ea typeface="+mn-ea"/>
              <a:cs typeface="+mn-cs"/>
            </a:endParaRPr>
          </a:p>
          <a:p>
            <a:r>
              <a:rPr lang="fr-FR" sz="1200" b="0" kern="1200" baseline="0" dirty="0">
                <a:solidFill>
                  <a:schemeClr val="tx1"/>
                </a:solidFill>
                <a:effectLst/>
                <a:latin typeface="+mn-lt"/>
                <a:ea typeface="+mn-ea"/>
                <a:cs typeface="+mn-cs"/>
              </a:rPr>
              <a:t>Dans un grand nombre d’établissement les patients douloureux chroniques n’ont pas l’autorisation d’apporter leurs traitements. Nous avons eu des exemples à l’association de patients qui se sont vu suspendre leur traitement de fond brutalement, ceci est le résultat d’une mauvaise communication patient/soignant.</a:t>
            </a:r>
            <a:endParaRPr lang="fr-FR" sz="1200" b="0" kern="1200" dirty="0">
              <a:solidFill>
                <a:schemeClr val="tx1"/>
              </a:solidFill>
              <a:effectLst/>
              <a:latin typeface="+mn-lt"/>
              <a:ea typeface="+mn-ea"/>
              <a:cs typeface="+mn-cs"/>
            </a:endParaRPr>
          </a:p>
          <a:p>
            <a:endParaRPr lang="fr-FR" sz="1200" b="1"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la communication hôpital/médecin traitant</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La lenteur de la transmission des données d’hospitalisation représente une gêne et une source d’inquiétude : en cas de complication au retour à domicile, le médecin traitant n’est pas informé. La transmission des dossiers de patient entre les différents services au sein même d’un hôpital ne fonctionne pas toujours correctement, engendrant des confusions. C’est pourquoi, au CHU de Poitiers, nous avons travaillé sur la mise en place de l’information des médecins traitants en temps réelles, résultats de biologie, le compte rendu de passage aux urgences, la lettre de sortie, un avis les informant de l’hospitalisation d’un de leurs patients ainsi qu’un avis les informant aussi du décès à l’hôpital d’un de leurs patients, par messagerie sécurisée déployée par l’Agence Régionale de Santé depuis 2014. </a:t>
            </a:r>
          </a:p>
          <a:p>
            <a:r>
              <a:rPr lang="fr-FR" sz="1200" kern="1200" dirty="0">
                <a:solidFill>
                  <a:schemeClr val="tx1"/>
                </a:solidFill>
                <a:effectLst/>
                <a:latin typeface="+mn-lt"/>
                <a:ea typeface="+mn-ea"/>
                <a:cs typeface="+mn-cs"/>
              </a:rPr>
              <a:t>L’informatisation du dossier patient est en cours.</a:t>
            </a:r>
          </a:p>
          <a:p>
            <a:r>
              <a:rPr lang="fr-FR" sz="1200" b="1" kern="1200" dirty="0">
                <a:solidFill>
                  <a:schemeClr val="tx1"/>
                </a:solidFill>
                <a:effectLst/>
                <a:latin typeface="+mn-lt"/>
                <a:ea typeface="+mn-ea"/>
                <a:cs typeface="+mn-cs"/>
              </a:rPr>
              <a:t>Des petits défauts de communication ne sont en eux-mêmes pas très graves, mais leur cumul peut se révéler </a:t>
            </a:r>
            <a:r>
              <a:rPr lang="fr-FR" sz="1200" b="1" kern="1200" dirty="0">
                <a:solidFill>
                  <a:srgbClr val="FF0000"/>
                </a:solidFill>
                <a:effectLst/>
                <a:latin typeface="+mn-lt"/>
                <a:ea typeface="+mn-ea"/>
                <a:cs typeface="+mn-cs"/>
              </a:rPr>
              <a:t>ennuyeux</a:t>
            </a:r>
            <a:r>
              <a:rPr lang="fr-FR" sz="1200" b="1" kern="1200" dirty="0">
                <a:solidFill>
                  <a:schemeClr val="tx1"/>
                </a:solidFill>
                <a:effectLst/>
                <a:latin typeface="+mn-lt"/>
                <a:ea typeface="+mn-ea"/>
                <a:cs typeface="+mn-cs"/>
              </a:rPr>
              <a:t> pour le patient. </a:t>
            </a:r>
            <a:endParaRPr lang="fr-FR" sz="1200" kern="1200" dirty="0">
              <a:solidFill>
                <a:schemeClr val="tx1"/>
              </a:solidFill>
              <a:effectLst/>
              <a:latin typeface="+mn-lt"/>
              <a:ea typeface="+mn-ea"/>
              <a:cs typeface="+mn-cs"/>
            </a:endParaRPr>
          </a:p>
          <a:p>
            <a:endParaRPr lang="fr-FR" sz="1200" b="1"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la communication avec le patient</a:t>
            </a:r>
            <a:r>
              <a:rPr lang="fr-FR" sz="1200" kern="1200" dirty="0">
                <a:solidFill>
                  <a:schemeClr val="tx1"/>
                </a:solidFill>
                <a:effectLst/>
                <a:latin typeface="+mn-lt"/>
                <a:ea typeface="+mn-ea"/>
                <a:cs typeface="+mn-cs"/>
              </a:rPr>
              <a:t>. Certaines personnes sont désorientées par des avis divergents entre l’hôpital et la ville, d’autres s’étonnent que leur médecin les interroge peu sur l’évolution de leurs douleurs : </a:t>
            </a:r>
            <a:r>
              <a:rPr lang="fr-FR" sz="1200" b="1" kern="1200" dirty="0">
                <a:solidFill>
                  <a:schemeClr val="tx1"/>
                </a:solidFill>
                <a:effectLst/>
                <a:latin typeface="+mn-lt"/>
                <a:ea typeface="+mn-ea"/>
                <a:cs typeface="+mn-cs"/>
              </a:rPr>
              <a:t>la chronicité n’empêche pas les fluctuations des douleurs au fil du temps.</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360CBA8A-0630-428E-B158-4EA0ED9DEE52}" type="slidenum">
              <a:rPr lang="fr-FR" smtClean="0"/>
              <a:t>4</a:t>
            </a:fld>
            <a:endParaRPr lang="fr-FR"/>
          </a:p>
        </p:txBody>
      </p:sp>
    </p:spTree>
    <p:extLst>
      <p:ext uri="{BB962C8B-B14F-4D97-AF65-F5344CB8AC3E}">
        <p14:creationId xmlns:p14="http://schemas.microsoft.com/office/powerpoint/2010/main" val="1077137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exemple : le lombalgique chronique venant pour une douleur lombaire plus forte,</a:t>
            </a:r>
            <a:r>
              <a:rPr lang="fr-FR" baseline="0" dirty="0"/>
              <a:t> l’information sur le traitement de fond, ou l’automédication de la douleur initiale doit être transmis </a:t>
            </a:r>
            <a:endParaRPr lang="fr-FR" dirty="0"/>
          </a:p>
          <a:p>
            <a:endParaRPr lang="fr-FR" dirty="0"/>
          </a:p>
          <a:p>
            <a:r>
              <a:rPr lang="fr-FR" sz="1200" b="1" kern="1200" dirty="0">
                <a:solidFill>
                  <a:schemeClr val="tx1"/>
                </a:solidFill>
                <a:effectLst/>
                <a:latin typeface="+mn-lt"/>
                <a:ea typeface="+mn-ea"/>
                <a:cs typeface="+mn-cs"/>
              </a:rPr>
              <a:t>la continuité des soins entre la ville et l’hôpital</a:t>
            </a:r>
            <a:r>
              <a:rPr lang="fr-FR" sz="1200" kern="1200" dirty="0">
                <a:solidFill>
                  <a:schemeClr val="tx1"/>
                </a:solidFill>
                <a:effectLst/>
                <a:latin typeface="+mn-lt"/>
                <a:ea typeface="+mn-ea"/>
                <a:cs typeface="+mn-cs"/>
              </a:rPr>
              <a:t>.</a:t>
            </a:r>
          </a:p>
          <a:p>
            <a:r>
              <a:rPr lang="fr-FR" sz="1200" kern="1200" dirty="0">
                <a:solidFill>
                  <a:schemeClr val="tx1"/>
                </a:solidFill>
                <a:effectLst/>
                <a:latin typeface="+mn-lt"/>
                <a:ea typeface="+mn-ea"/>
                <a:cs typeface="+mn-cs"/>
              </a:rPr>
              <a:t>En effet, le traitement au long cours de certains patients hospitalisés en urgence avec une douleur aiguë (par exemple suite à une fracture) a été stoppé et remplacé, avec pour conséquences de réels troubles de santé. Si le patient ne peut mentionner ses traitements, si le médecin n’interroge pas, si le service est engorgé et manque de personnel, ces dysfonctions peuvent se produire.</a:t>
            </a:r>
          </a:p>
          <a:p>
            <a:endParaRPr lang="fr-FR" dirty="0"/>
          </a:p>
        </p:txBody>
      </p:sp>
      <p:sp>
        <p:nvSpPr>
          <p:cNvPr id="4" name="Espace réservé du numéro de diapositive 3"/>
          <p:cNvSpPr>
            <a:spLocks noGrp="1"/>
          </p:cNvSpPr>
          <p:nvPr>
            <p:ph type="sldNum" sz="quarter" idx="10"/>
          </p:nvPr>
        </p:nvSpPr>
        <p:spPr/>
        <p:txBody>
          <a:bodyPr/>
          <a:lstStyle/>
          <a:p>
            <a:fld id="{360CBA8A-0630-428E-B158-4EA0ED9DEE52}" type="slidenum">
              <a:rPr lang="fr-FR" smtClean="0"/>
              <a:t>5</a:t>
            </a:fld>
            <a:endParaRPr lang="fr-FR"/>
          </a:p>
        </p:txBody>
      </p:sp>
    </p:spTree>
    <p:extLst>
      <p:ext uri="{BB962C8B-B14F-4D97-AF65-F5344CB8AC3E}">
        <p14:creationId xmlns:p14="http://schemas.microsoft.com/office/powerpoint/2010/main" val="738962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buFont typeface="Arial" panose="020B0604020202020204" pitchFamily="34" charset="0"/>
              <a:buChar char="•"/>
            </a:pPr>
            <a:r>
              <a:rPr lang="fr-FR" sz="1200" b="1" dirty="0">
                <a:solidFill>
                  <a:srgbClr val="FF0000"/>
                </a:solidFill>
              </a:rPr>
              <a:t>Comment je m’y prends en tant que malade pour communiquer?</a:t>
            </a:r>
          </a:p>
          <a:p>
            <a:pPr marL="0" indent="0">
              <a:buFont typeface="Arial" panose="020B0604020202020204" pitchFamily="34" charset="0"/>
              <a:buNone/>
            </a:pPr>
            <a:r>
              <a:rPr lang="fr-FR" sz="1200" dirty="0">
                <a:solidFill>
                  <a:srgbClr val="FF0000"/>
                </a:solidFill>
              </a:rPr>
              <a:t>Je</a:t>
            </a:r>
            <a:r>
              <a:rPr lang="fr-FR" sz="1200" baseline="0" dirty="0">
                <a:solidFill>
                  <a:srgbClr val="FF0000"/>
                </a:solidFill>
              </a:rPr>
              <a:t> me pose les questions pour lesquelles je souhaite une réponse du médecin</a:t>
            </a:r>
          </a:p>
          <a:p>
            <a:r>
              <a:rPr lang="fr-FR" sz="1200" baseline="0" dirty="0">
                <a:solidFill>
                  <a:srgbClr val="FF0000"/>
                </a:solidFill>
              </a:rPr>
              <a:t>Patient expert : « </a:t>
            </a:r>
            <a:r>
              <a:rPr lang="fr-FR" sz="1200" b="0" i="0" u="none" strike="noStrike" kern="1200" baseline="0" dirty="0">
                <a:solidFill>
                  <a:schemeClr val="tx1"/>
                </a:solidFill>
                <a:latin typeface="+mn-lt"/>
                <a:ea typeface="+mn-ea"/>
                <a:cs typeface="+mn-cs"/>
              </a:rPr>
              <a:t>Pour ma part j’ai toujours parlé à mon médecin de ce que je ressentais, quand, comment, pourquoi? Je ne me lassais pas de le dire et redire. J’ai vite compris que celui qui ne ressent pas quelque chose ne peut pas l’imaginer. Alors oui, on peut avoir l’impression que le fait de dire sans cesse mon ressenti ressemble à une « plainte », mais l’expliquer clairement m’a aidé à me rapprocher des autres »</a:t>
            </a:r>
          </a:p>
          <a:p>
            <a:pPr marL="0" indent="0">
              <a:buFont typeface="Arial" panose="020B0604020202020204" pitchFamily="34" charset="0"/>
              <a:buNone/>
            </a:pPr>
            <a:r>
              <a:rPr lang="fr-FR" sz="1200" baseline="0" dirty="0">
                <a:solidFill>
                  <a:srgbClr val="FF0000"/>
                </a:solidFill>
              </a:rPr>
              <a:t>	</a:t>
            </a:r>
          </a:p>
          <a:p>
            <a:pPr marL="171450" indent="-171450">
              <a:buFont typeface="Arial" panose="020B0604020202020204" pitchFamily="34" charset="0"/>
              <a:buChar char="•"/>
            </a:pPr>
            <a:r>
              <a:rPr lang="fr-FR" sz="1200" baseline="0" dirty="0">
                <a:solidFill>
                  <a:srgbClr val="FF0000"/>
                </a:solidFill>
              </a:rPr>
              <a:t>     </a:t>
            </a:r>
            <a:r>
              <a:rPr lang="fr-FR" sz="1200" b="1" dirty="0">
                <a:solidFill>
                  <a:srgbClr val="FF0000"/>
                </a:solidFill>
              </a:rPr>
              <a:t>Savoir ce que l’on veut, c’est savoir transmettre.</a:t>
            </a:r>
          </a:p>
          <a:p>
            <a:r>
              <a:rPr lang="fr-FR" sz="1200" b="0" i="0" u="none" strike="noStrike" kern="1200" baseline="0" dirty="0">
                <a:solidFill>
                  <a:schemeClr val="tx1"/>
                </a:solidFill>
                <a:latin typeface="+mn-lt"/>
                <a:ea typeface="+mn-ea"/>
                <a:cs typeface="+mn-cs"/>
              </a:rPr>
              <a:t>Les consultations sont trop courtes pour expliquer la vie au quotidien avec les douleurs. Aucun professionnel ne peut savoir ce que</a:t>
            </a:r>
          </a:p>
          <a:p>
            <a:r>
              <a:rPr lang="fr-FR" sz="1200" b="0" i="0" u="none" strike="noStrike" kern="1200" baseline="0" dirty="0">
                <a:solidFill>
                  <a:schemeClr val="tx1"/>
                </a:solidFill>
                <a:latin typeface="+mn-lt"/>
                <a:ea typeface="+mn-ea"/>
                <a:cs typeface="+mn-cs"/>
              </a:rPr>
              <a:t>le malade vit. Attention, pas parce qu’il est incompétent, mais parce qu’il ne connaît pas la vie avec la douleur. Il a l’arsenal des traitements</a:t>
            </a:r>
          </a:p>
          <a:p>
            <a:r>
              <a:rPr lang="fr-FR" sz="1200" b="0" i="0" u="none" strike="noStrike" kern="1200" baseline="0" dirty="0">
                <a:solidFill>
                  <a:schemeClr val="tx1"/>
                </a:solidFill>
                <a:latin typeface="+mn-lt"/>
                <a:ea typeface="+mn-ea"/>
                <a:cs typeface="+mn-cs"/>
              </a:rPr>
              <a:t>à sa disposition mais il lui manque le vécu.</a:t>
            </a:r>
          </a:p>
          <a:p>
            <a:endParaRPr lang="fr-FR" dirty="0"/>
          </a:p>
          <a:p>
            <a:pPr marL="0" indent="0">
              <a:buFont typeface="Arial" panose="020B0604020202020204" pitchFamily="34" charset="0"/>
              <a:buNone/>
            </a:pPr>
            <a:endParaRPr lang="fr-FR" sz="1200" dirty="0">
              <a:solidFill>
                <a:srgbClr val="FF0000"/>
              </a:solidFill>
            </a:endParaRPr>
          </a:p>
          <a:p>
            <a:pPr marL="342900" lvl="0" indent="-342900">
              <a:buFont typeface="Arial" panose="020B0604020202020204" pitchFamily="34" charset="0"/>
              <a:buChar char="•"/>
            </a:pPr>
            <a:r>
              <a:rPr lang="fr-FR" sz="1200" b="1" dirty="0">
                <a:solidFill>
                  <a:srgbClr val="FF0000"/>
                </a:solidFill>
              </a:rPr>
              <a:t>Le malade se connait, écoute son corps et transmet de l’information utile.</a:t>
            </a:r>
          </a:p>
          <a:p>
            <a:r>
              <a:rPr lang="fr-FR" sz="1200" b="0" i="0" u="none" strike="noStrike" kern="1200" baseline="0" dirty="0">
                <a:solidFill>
                  <a:schemeClr val="tx1"/>
                </a:solidFill>
                <a:latin typeface="+mn-lt"/>
                <a:ea typeface="+mn-ea"/>
                <a:cs typeface="+mn-cs"/>
              </a:rPr>
              <a:t>À tous les instants de la vie, on se pose toujours les mêmes questions :</a:t>
            </a:r>
          </a:p>
          <a:p>
            <a:r>
              <a:rPr lang="fr-FR" sz="1200" b="0" i="0" u="none" strike="noStrike" kern="1200" baseline="0" dirty="0">
                <a:solidFill>
                  <a:schemeClr val="tx1"/>
                </a:solidFill>
                <a:latin typeface="+mn-lt"/>
                <a:ea typeface="+mn-ea"/>
                <a:cs typeface="+mn-cs"/>
              </a:rPr>
              <a:t>Que puis-je faire ? Qu’est-ce que je ne peux pas faire ? Que dois-je dire ? Comment je m’organise pour arriver à faire ce dont j’ai envie?</a:t>
            </a:r>
          </a:p>
          <a:p>
            <a:r>
              <a:rPr lang="fr-FR" sz="1200" b="0" i="0" u="none" strike="noStrike" kern="1200" baseline="0" dirty="0">
                <a:solidFill>
                  <a:schemeClr val="tx1"/>
                </a:solidFill>
                <a:latin typeface="+mn-lt"/>
                <a:ea typeface="+mn-ea"/>
                <a:cs typeface="+mn-cs"/>
              </a:rPr>
              <a:t>Puis-je dire non ? Qu’est-ce que cela va générer dans mon rapport avec l’autre ? Qu’est-ce que de dire oui va générer dans</a:t>
            </a:r>
          </a:p>
          <a:p>
            <a:r>
              <a:rPr lang="fr-FR" sz="1200" b="0" i="0" u="none" strike="noStrike" kern="1200" baseline="0" dirty="0">
                <a:solidFill>
                  <a:schemeClr val="tx1"/>
                </a:solidFill>
                <a:latin typeface="+mn-lt"/>
                <a:ea typeface="+mn-ea"/>
                <a:cs typeface="+mn-cs"/>
              </a:rPr>
              <a:t>ma vie au quotidien ?</a:t>
            </a:r>
          </a:p>
          <a:p>
            <a:r>
              <a:rPr lang="fr-FR" sz="1200" b="0" i="0" u="none" strike="noStrike" kern="1200" baseline="0" dirty="0">
                <a:solidFill>
                  <a:schemeClr val="tx1"/>
                </a:solidFill>
                <a:latin typeface="+mn-lt"/>
                <a:ea typeface="+mn-ea"/>
                <a:cs typeface="+mn-cs"/>
              </a:rPr>
              <a:t>Toutes ces questions permettent de se situer et de savoir ce que le malade souhaite demander. La communication devient plus fluide.</a:t>
            </a:r>
          </a:p>
          <a:p>
            <a:endParaRPr lang="fr-FR" sz="1200" b="0" i="0" u="none" strike="noStrike" kern="1200" baseline="0" dirty="0">
              <a:solidFill>
                <a:schemeClr val="tx1"/>
              </a:solidFill>
              <a:latin typeface="+mn-lt"/>
              <a:ea typeface="+mn-ea"/>
              <a:cs typeface="+mn-cs"/>
            </a:endParaRPr>
          </a:p>
          <a:p>
            <a:endParaRPr lang="fr-FR" sz="1200" b="0" i="0" u="none" strike="noStrike" kern="1200" baseline="0" dirty="0">
              <a:solidFill>
                <a:schemeClr val="tx1"/>
              </a:solidFill>
              <a:latin typeface="+mn-lt"/>
              <a:ea typeface="+mn-ea"/>
              <a:cs typeface="+mn-cs"/>
            </a:endParaRPr>
          </a:p>
          <a:p>
            <a:r>
              <a:rPr lang="fr-FR" sz="1200" b="0" i="0" u="none" strike="noStrike" kern="1200" baseline="0" dirty="0">
                <a:solidFill>
                  <a:schemeClr val="tx1"/>
                </a:solidFill>
                <a:latin typeface="+mn-lt"/>
                <a:ea typeface="+mn-ea"/>
                <a:cs typeface="+mn-cs"/>
              </a:rPr>
              <a:t>Il en va de même pour communiquer avec son entourage, sa hiérarchie, ses collègues. Ce n’est pas tant ce que l’on dit qui est difficile à faire entendre, c’est la manière dont on le dit.</a:t>
            </a:r>
          </a:p>
        </p:txBody>
      </p:sp>
      <p:sp>
        <p:nvSpPr>
          <p:cNvPr id="4" name="Espace réservé du numéro de diapositive 3"/>
          <p:cNvSpPr>
            <a:spLocks noGrp="1"/>
          </p:cNvSpPr>
          <p:nvPr>
            <p:ph type="sldNum" sz="quarter" idx="10"/>
          </p:nvPr>
        </p:nvSpPr>
        <p:spPr/>
        <p:txBody>
          <a:bodyPr/>
          <a:lstStyle/>
          <a:p>
            <a:fld id="{634049CD-9932-4A65-AF46-0BE73594D958}"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216793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34820" name="Espace réservé de l'en-tête 3"/>
          <p:cNvSpPr>
            <a:spLocks noGrp="1"/>
          </p:cNvSpPr>
          <p:nvPr>
            <p:ph type="hdr" sz="quarter"/>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fr-FR" altLang="fr-FR">
                <a:solidFill>
                  <a:prstClr val="black"/>
                </a:solidFill>
              </a:rPr>
              <a:t>Association Francophone Pour Vaincre les Douleurs</a:t>
            </a:r>
          </a:p>
        </p:txBody>
      </p:sp>
      <p:sp>
        <p:nvSpPr>
          <p:cNvPr id="34821" name="Espace réservé de la date 4"/>
          <p:cNvSpPr>
            <a:spLocks noGrp="1"/>
          </p:cNvSpPr>
          <p:nvPr>
            <p:ph type="dt" sz="quarter" idx="1"/>
          </p:nvPr>
        </p:nvSpPr>
        <p:spPr bwMode="auto">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F7824DE6-8E89-4D36-9626-ACE5F015953D}" type="datetime1">
              <a:rPr lang="fr-FR" altLang="fr-FR" smtClean="0">
                <a:solidFill>
                  <a:prstClr val="black"/>
                </a:solidFill>
              </a:rPr>
              <a:pPr>
                <a:defRPr/>
              </a:pPr>
              <a:t>05/01/2017</a:t>
            </a:fld>
            <a:endParaRPr lang="fr-FR" altLang="fr-FR">
              <a:solidFill>
                <a:prstClr val="black"/>
              </a:solidFill>
            </a:endParaRPr>
          </a:p>
        </p:txBody>
      </p:sp>
    </p:spTree>
    <p:extLst>
      <p:ext uri="{BB962C8B-B14F-4D97-AF65-F5344CB8AC3E}">
        <p14:creationId xmlns:p14="http://schemas.microsoft.com/office/powerpoint/2010/main" val="2948647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descr="masque1.jpg"/>
          <p:cNvPicPr>
            <a:picLocks noChangeAspect="1"/>
          </p:cNvPicPr>
          <p:nvPr userDrawn="1"/>
        </p:nvPicPr>
        <p:blipFill>
          <a:blip r:embed="rId2" cstate="print"/>
          <a:stretch>
            <a:fillRect/>
          </a:stretch>
        </p:blipFill>
        <p:spPr>
          <a:xfrm>
            <a:off x="0" y="6350"/>
            <a:ext cx="9144000" cy="6845300"/>
          </a:xfrm>
          <a:prstGeom prst="rect">
            <a:avLst/>
          </a:prstGeom>
        </p:spPr>
      </p:pic>
      <p:sp>
        <p:nvSpPr>
          <p:cNvPr id="2" name="Titre 1"/>
          <p:cNvSpPr>
            <a:spLocks noGrp="1"/>
          </p:cNvSpPr>
          <p:nvPr>
            <p:ph type="ctrTitle"/>
          </p:nvPr>
        </p:nvSpPr>
        <p:spPr>
          <a:xfrm>
            <a:off x="-180528" y="2130425"/>
            <a:ext cx="7772400" cy="1470025"/>
          </a:xfrm>
        </p:spPr>
        <p:txBody>
          <a:bodyPr>
            <a:noAutofit/>
          </a:bodyPr>
          <a:lstStyle>
            <a:lvl1pPr algn="r">
              <a:defRPr sz="5400" b="1">
                <a:solidFill>
                  <a:schemeClr val="bg1"/>
                </a:solidFill>
                <a:latin typeface="Myriad Pro" pitchFamily="34" charset="0"/>
              </a:defRPr>
            </a:lvl1pPr>
          </a:lstStyle>
          <a:p>
            <a:r>
              <a:rPr lang="fr-FR" dirty="0"/>
              <a:t>Cliquez pour modifier le style du titre</a:t>
            </a:r>
          </a:p>
        </p:txBody>
      </p:sp>
      <p:sp>
        <p:nvSpPr>
          <p:cNvPr id="3" name="Sous-titre 2"/>
          <p:cNvSpPr>
            <a:spLocks noGrp="1"/>
          </p:cNvSpPr>
          <p:nvPr>
            <p:ph type="subTitle" idx="1"/>
          </p:nvPr>
        </p:nvSpPr>
        <p:spPr>
          <a:xfrm>
            <a:off x="1187624" y="3886200"/>
            <a:ext cx="6400800" cy="1752600"/>
          </a:xfrm>
        </p:spPr>
        <p:txBody>
          <a:bodyPr/>
          <a:lstStyle>
            <a:lvl1pPr marL="0" indent="0" algn="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4" name="Espace réservé de la date 3"/>
          <p:cNvSpPr>
            <a:spLocks noGrp="1"/>
          </p:cNvSpPr>
          <p:nvPr>
            <p:ph type="dt" sz="half" idx="10"/>
          </p:nvPr>
        </p:nvSpPr>
        <p:spPr/>
        <p:txBody>
          <a:bodyPr/>
          <a:lstStyle/>
          <a:p>
            <a:fld id="{FEC21E9F-2C86-4D90-AEAF-612B22A8525B}" type="datetimeFigureOut">
              <a:rPr lang="fr-FR" smtClean="0"/>
              <a:t>05/01/2017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t>‹N°›</a:t>
            </a:fld>
            <a:endParaRPr lang="fr-FR"/>
          </a:p>
        </p:txBody>
      </p:sp>
      <p:pic>
        <p:nvPicPr>
          <p:cNvPr id="9" name="Image 8" descr="Logoblanc_afvd.png"/>
          <p:cNvPicPr>
            <a:picLocks noChangeAspect="1"/>
          </p:cNvPicPr>
          <p:nvPr userDrawn="1"/>
        </p:nvPicPr>
        <p:blipFill>
          <a:blip r:embed="rId3" cstate="print"/>
          <a:stretch>
            <a:fillRect/>
          </a:stretch>
        </p:blipFill>
        <p:spPr>
          <a:xfrm>
            <a:off x="395536" y="5593968"/>
            <a:ext cx="2304256" cy="94212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EC21E9F-2C86-4D90-AEAF-612B22A8525B}" type="datetimeFigureOut">
              <a:rPr lang="fr-FR" smtClean="0"/>
              <a:t>05/01/2017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EC21E9F-2C86-4D90-AEAF-612B22A8525B}" type="datetimeFigureOut">
              <a:rPr lang="fr-FR" smtClean="0"/>
              <a:t>05/01/2017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descr="masque1.jpg"/>
          <p:cNvPicPr>
            <a:picLocks noChangeAspect="1"/>
          </p:cNvPicPr>
          <p:nvPr userDrawn="1"/>
        </p:nvPicPr>
        <p:blipFill>
          <a:blip r:embed="rId2" cstate="print"/>
          <a:stretch>
            <a:fillRect/>
          </a:stretch>
        </p:blipFill>
        <p:spPr>
          <a:xfrm>
            <a:off x="0" y="6350"/>
            <a:ext cx="9144000" cy="6845300"/>
          </a:xfrm>
          <a:prstGeom prst="rect">
            <a:avLst/>
          </a:prstGeom>
        </p:spPr>
      </p:pic>
      <p:sp>
        <p:nvSpPr>
          <p:cNvPr id="2" name="Titre 1"/>
          <p:cNvSpPr>
            <a:spLocks noGrp="1"/>
          </p:cNvSpPr>
          <p:nvPr>
            <p:ph type="ctrTitle"/>
          </p:nvPr>
        </p:nvSpPr>
        <p:spPr>
          <a:xfrm>
            <a:off x="-180528" y="2130425"/>
            <a:ext cx="7772400" cy="1470025"/>
          </a:xfrm>
        </p:spPr>
        <p:txBody>
          <a:bodyPr>
            <a:noAutofit/>
          </a:bodyPr>
          <a:lstStyle>
            <a:lvl1pPr algn="r">
              <a:defRPr sz="5400" b="1">
                <a:solidFill>
                  <a:schemeClr val="bg1"/>
                </a:solidFill>
                <a:latin typeface="Myriad Pro" pitchFamily="34" charset="0"/>
              </a:defRPr>
            </a:lvl1pPr>
          </a:lstStyle>
          <a:p>
            <a:r>
              <a:rPr lang="fr-FR" dirty="0"/>
              <a:t>Cliquez pour modifier le style du titre</a:t>
            </a:r>
          </a:p>
        </p:txBody>
      </p:sp>
      <p:sp>
        <p:nvSpPr>
          <p:cNvPr id="3" name="Sous-titre 2"/>
          <p:cNvSpPr>
            <a:spLocks noGrp="1"/>
          </p:cNvSpPr>
          <p:nvPr>
            <p:ph type="subTitle" idx="1"/>
          </p:nvPr>
        </p:nvSpPr>
        <p:spPr>
          <a:xfrm>
            <a:off x="1187624" y="3886200"/>
            <a:ext cx="6400800" cy="1752600"/>
          </a:xfrm>
        </p:spPr>
        <p:txBody>
          <a:bodyPr/>
          <a:lstStyle>
            <a:lvl1pPr marL="0" indent="0" algn="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pic>
        <p:nvPicPr>
          <p:cNvPr id="9" name="Image 8" descr="Logoblanc_afvd.png"/>
          <p:cNvPicPr>
            <a:picLocks noChangeAspect="1"/>
          </p:cNvPicPr>
          <p:nvPr userDrawn="1"/>
        </p:nvPicPr>
        <p:blipFill>
          <a:blip r:embed="rId3" cstate="print"/>
          <a:stretch>
            <a:fillRect/>
          </a:stretch>
        </p:blipFill>
        <p:spPr>
          <a:xfrm>
            <a:off x="395536" y="5593968"/>
            <a:ext cx="2304256" cy="942129"/>
          </a:xfrm>
          <a:prstGeom prst="rect">
            <a:avLst/>
          </a:prstGeom>
        </p:spPr>
      </p:pic>
    </p:spTree>
    <p:extLst>
      <p:ext uri="{BB962C8B-B14F-4D97-AF65-F5344CB8AC3E}">
        <p14:creationId xmlns:p14="http://schemas.microsoft.com/office/powerpoint/2010/main" val="197018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Image 6" descr="masque2.jpg"/>
          <p:cNvPicPr>
            <a:picLocks noChangeAspect="1"/>
          </p:cNvPicPr>
          <p:nvPr userDrawn="1"/>
        </p:nvPicPr>
        <p:blipFill>
          <a:blip r:embed="rId2" cstate="print"/>
          <a:stretch>
            <a:fillRect/>
          </a:stretch>
        </p:blipFill>
        <p:spPr>
          <a:xfrm>
            <a:off x="0" y="6350"/>
            <a:ext cx="9144000" cy="6845300"/>
          </a:xfrm>
          <a:prstGeom prst="rect">
            <a:avLst/>
          </a:prstGeom>
        </p:spPr>
      </p:pic>
      <p:sp>
        <p:nvSpPr>
          <p:cNvPr id="2" name="Titre 1"/>
          <p:cNvSpPr>
            <a:spLocks noGrp="1"/>
          </p:cNvSpPr>
          <p:nvPr>
            <p:ph type="title"/>
          </p:nvPr>
        </p:nvSpPr>
        <p:spPr>
          <a:xfrm>
            <a:off x="467544" y="116632"/>
            <a:ext cx="8229600" cy="476672"/>
          </a:xfrm>
        </p:spPr>
        <p:txBody>
          <a:bodyPr>
            <a:normAutofit/>
          </a:bodyPr>
          <a:lstStyle>
            <a:lvl1pPr algn="l">
              <a:defRPr sz="3200" b="1">
                <a:solidFill>
                  <a:schemeClr val="bg1"/>
                </a:solidFill>
                <a:latin typeface="Myriad Pro" pitchFamily="34" charset="0"/>
              </a:defRPr>
            </a:lvl1pPr>
          </a:lstStyle>
          <a:p>
            <a:r>
              <a:rPr lang="fr-FR" dirty="0"/>
              <a:t>Cliquez pour modifier le style du titre</a:t>
            </a:r>
          </a:p>
        </p:txBody>
      </p:sp>
      <p:sp>
        <p:nvSpPr>
          <p:cNvPr id="3" name="Espace réservé du contenu 2"/>
          <p:cNvSpPr>
            <a:spLocks noGrp="1"/>
          </p:cNvSpPr>
          <p:nvPr>
            <p:ph idx="1"/>
          </p:nvPr>
        </p:nvSpPr>
        <p:spPr/>
        <p:txBody>
          <a:bodyPr/>
          <a:lstStyle>
            <a:lvl1pPr marL="0" indent="0" algn="just">
              <a:buNone/>
              <a:defRPr b="1">
                <a:solidFill>
                  <a:srgbClr val="00B5DD"/>
                </a:solidFill>
              </a:defRPr>
            </a:lvl1pPr>
            <a:lvl2pPr>
              <a:buFont typeface="Arial" pitchFamily="34" charset="0"/>
              <a:buChar char="•"/>
              <a:defRPr>
                <a:solidFill>
                  <a:srgbClr val="97BF0D"/>
                </a:solidFill>
              </a:defRPr>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292156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882460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662897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916682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760931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14062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428813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Image 6" descr="masque2.jpg"/>
          <p:cNvPicPr>
            <a:picLocks noChangeAspect="1"/>
          </p:cNvPicPr>
          <p:nvPr userDrawn="1"/>
        </p:nvPicPr>
        <p:blipFill>
          <a:blip r:embed="rId2" cstate="print"/>
          <a:stretch>
            <a:fillRect/>
          </a:stretch>
        </p:blipFill>
        <p:spPr>
          <a:xfrm>
            <a:off x="0" y="6350"/>
            <a:ext cx="9144000" cy="6845300"/>
          </a:xfrm>
          <a:prstGeom prst="rect">
            <a:avLst/>
          </a:prstGeom>
        </p:spPr>
      </p:pic>
      <p:sp>
        <p:nvSpPr>
          <p:cNvPr id="2" name="Titre 1"/>
          <p:cNvSpPr>
            <a:spLocks noGrp="1"/>
          </p:cNvSpPr>
          <p:nvPr>
            <p:ph type="title"/>
          </p:nvPr>
        </p:nvSpPr>
        <p:spPr>
          <a:xfrm>
            <a:off x="467544" y="116632"/>
            <a:ext cx="8229600" cy="476672"/>
          </a:xfrm>
        </p:spPr>
        <p:txBody>
          <a:bodyPr>
            <a:normAutofit/>
          </a:bodyPr>
          <a:lstStyle>
            <a:lvl1pPr algn="l">
              <a:defRPr sz="3200" b="1">
                <a:solidFill>
                  <a:schemeClr val="bg1"/>
                </a:solidFill>
                <a:latin typeface="Myriad Pro" pitchFamily="34" charset="0"/>
              </a:defRPr>
            </a:lvl1pPr>
          </a:lstStyle>
          <a:p>
            <a:r>
              <a:rPr lang="fr-FR" dirty="0"/>
              <a:t>Cliquez pour modifier le style du titre</a:t>
            </a:r>
          </a:p>
        </p:txBody>
      </p:sp>
      <p:sp>
        <p:nvSpPr>
          <p:cNvPr id="3" name="Espace réservé du contenu 2"/>
          <p:cNvSpPr>
            <a:spLocks noGrp="1"/>
          </p:cNvSpPr>
          <p:nvPr>
            <p:ph idx="1"/>
          </p:nvPr>
        </p:nvSpPr>
        <p:spPr/>
        <p:txBody>
          <a:bodyPr/>
          <a:lstStyle>
            <a:lvl1pPr marL="0" indent="0" algn="just">
              <a:buNone/>
              <a:defRPr b="1">
                <a:solidFill>
                  <a:srgbClr val="00B5DD"/>
                </a:solidFill>
              </a:defRPr>
            </a:lvl1pPr>
            <a:lvl2pPr>
              <a:buFont typeface="Arial" pitchFamily="34" charset="0"/>
              <a:buChar char="•"/>
              <a:defRPr>
                <a:solidFill>
                  <a:srgbClr val="97BF0D"/>
                </a:solidFill>
              </a:defRPr>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FEC21E9F-2C86-4D90-AEAF-612B22A8525B}" type="datetimeFigureOut">
              <a:rPr lang="fr-FR" smtClean="0"/>
              <a:t>05/01/2017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572783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201701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963366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descr="masque1.jpg"/>
          <p:cNvPicPr>
            <a:picLocks noChangeAspect="1"/>
          </p:cNvPicPr>
          <p:nvPr userDrawn="1"/>
        </p:nvPicPr>
        <p:blipFill>
          <a:blip r:embed="rId2" cstate="print"/>
          <a:stretch>
            <a:fillRect/>
          </a:stretch>
        </p:blipFill>
        <p:spPr>
          <a:xfrm>
            <a:off x="0" y="6350"/>
            <a:ext cx="9144000" cy="6845300"/>
          </a:xfrm>
          <a:prstGeom prst="rect">
            <a:avLst/>
          </a:prstGeom>
        </p:spPr>
      </p:pic>
      <p:sp>
        <p:nvSpPr>
          <p:cNvPr id="2" name="Titre 1"/>
          <p:cNvSpPr>
            <a:spLocks noGrp="1"/>
          </p:cNvSpPr>
          <p:nvPr>
            <p:ph type="ctrTitle"/>
          </p:nvPr>
        </p:nvSpPr>
        <p:spPr>
          <a:xfrm>
            <a:off x="-180528" y="2130425"/>
            <a:ext cx="7772400" cy="1470025"/>
          </a:xfrm>
        </p:spPr>
        <p:txBody>
          <a:bodyPr>
            <a:noAutofit/>
          </a:bodyPr>
          <a:lstStyle>
            <a:lvl1pPr algn="r">
              <a:defRPr sz="5400" b="1">
                <a:solidFill>
                  <a:schemeClr val="bg1"/>
                </a:solidFill>
                <a:latin typeface="Myriad Pro" pitchFamily="34" charset="0"/>
              </a:defRPr>
            </a:lvl1pPr>
          </a:lstStyle>
          <a:p>
            <a:r>
              <a:rPr lang="fr-FR" dirty="0"/>
              <a:t>Cliquez pour modifier le style du titre</a:t>
            </a:r>
          </a:p>
        </p:txBody>
      </p:sp>
      <p:sp>
        <p:nvSpPr>
          <p:cNvPr id="3" name="Sous-titre 2"/>
          <p:cNvSpPr>
            <a:spLocks noGrp="1"/>
          </p:cNvSpPr>
          <p:nvPr>
            <p:ph type="subTitle" idx="1"/>
          </p:nvPr>
        </p:nvSpPr>
        <p:spPr>
          <a:xfrm>
            <a:off x="1187624" y="3886200"/>
            <a:ext cx="6400800" cy="1752600"/>
          </a:xfrm>
        </p:spPr>
        <p:txBody>
          <a:bodyPr/>
          <a:lstStyle>
            <a:lvl1pPr marL="0" indent="0" algn="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pic>
        <p:nvPicPr>
          <p:cNvPr id="9" name="Image 8" descr="Logoblanc_afvd.png"/>
          <p:cNvPicPr>
            <a:picLocks noChangeAspect="1"/>
          </p:cNvPicPr>
          <p:nvPr userDrawn="1"/>
        </p:nvPicPr>
        <p:blipFill>
          <a:blip r:embed="rId3" cstate="print"/>
          <a:stretch>
            <a:fillRect/>
          </a:stretch>
        </p:blipFill>
        <p:spPr>
          <a:xfrm>
            <a:off x="395536" y="5593968"/>
            <a:ext cx="2304256" cy="942129"/>
          </a:xfrm>
          <a:prstGeom prst="rect">
            <a:avLst/>
          </a:prstGeom>
        </p:spPr>
      </p:pic>
    </p:spTree>
    <p:extLst>
      <p:ext uri="{BB962C8B-B14F-4D97-AF65-F5344CB8AC3E}">
        <p14:creationId xmlns:p14="http://schemas.microsoft.com/office/powerpoint/2010/main" val="23590929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Image 6" descr="masque2.jpg"/>
          <p:cNvPicPr>
            <a:picLocks noChangeAspect="1"/>
          </p:cNvPicPr>
          <p:nvPr userDrawn="1"/>
        </p:nvPicPr>
        <p:blipFill>
          <a:blip r:embed="rId2" cstate="print"/>
          <a:stretch>
            <a:fillRect/>
          </a:stretch>
        </p:blipFill>
        <p:spPr>
          <a:xfrm>
            <a:off x="0" y="6350"/>
            <a:ext cx="9144000" cy="6845300"/>
          </a:xfrm>
          <a:prstGeom prst="rect">
            <a:avLst/>
          </a:prstGeom>
        </p:spPr>
      </p:pic>
      <p:sp>
        <p:nvSpPr>
          <p:cNvPr id="2" name="Titre 1"/>
          <p:cNvSpPr>
            <a:spLocks noGrp="1"/>
          </p:cNvSpPr>
          <p:nvPr>
            <p:ph type="title"/>
          </p:nvPr>
        </p:nvSpPr>
        <p:spPr>
          <a:xfrm>
            <a:off x="467544" y="116632"/>
            <a:ext cx="8229600" cy="476672"/>
          </a:xfrm>
        </p:spPr>
        <p:txBody>
          <a:bodyPr>
            <a:normAutofit/>
          </a:bodyPr>
          <a:lstStyle>
            <a:lvl1pPr algn="l">
              <a:defRPr sz="3200" b="1">
                <a:solidFill>
                  <a:schemeClr val="bg1"/>
                </a:solidFill>
                <a:latin typeface="Myriad Pro" pitchFamily="34" charset="0"/>
              </a:defRPr>
            </a:lvl1pPr>
          </a:lstStyle>
          <a:p>
            <a:r>
              <a:rPr lang="fr-FR" dirty="0"/>
              <a:t>Cliquez pour modifier le style du titre</a:t>
            </a:r>
          </a:p>
        </p:txBody>
      </p:sp>
      <p:sp>
        <p:nvSpPr>
          <p:cNvPr id="3" name="Espace réservé du contenu 2"/>
          <p:cNvSpPr>
            <a:spLocks noGrp="1"/>
          </p:cNvSpPr>
          <p:nvPr>
            <p:ph idx="1"/>
          </p:nvPr>
        </p:nvSpPr>
        <p:spPr/>
        <p:txBody>
          <a:bodyPr/>
          <a:lstStyle>
            <a:lvl1pPr marL="0" indent="0" algn="just">
              <a:buNone/>
              <a:defRPr b="1">
                <a:solidFill>
                  <a:srgbClr val="00B5DD"/>
                </a:solidFill>
              </a:defRPr>
            </a:lvl1pPr>
            <a:lvl2pPr>
              <a:buFont typeface="Arial" pitchFamily="34" charset="0"/>
              <a:buChar char="•"/>
              <a:defRPr>
                <a:solidFill>
                  <a:srgbClr val="97BF0D"/>
                </a:solidFill>
              </a:defRPr>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8836318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668641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3744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886818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28940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9867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EC21E9F-2C86-4D90-AEAF-612B22A8525B}" type="datetimeFigureOut">
              <a:rPr lang="fr-FR" smtClean="0"/>
              <a:t>05/01/2017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9479275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6628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0551676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097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EC21E9F-2C86-4D90-AEAF-612B22A8525B}" type="datetimeFigureOut">
              <a:rPr lang="fr-FR" smtClean="0"/>
              <a:t>05/01/2017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EC21E9F-2C86-4D90-AEAF-612B22A8525B}" type="datetimeFigureOut">
              <a:rPr lang="fr-FR" smtClean="0"/>
              <a:t>05/01/2017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EC21E9F-2C86-4D90-AEAF-612B22A8525B}" type="datetimeFigureOut">
              <a:rPr lang="fr-FR" smtClean="0"/>
              <a:t>05/01/2017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C21E9F-2C86-4D90-AEAF-612B22A8525B}" type="datetimeFigureOut">
              <a:rPr lang="fr-FR" smtClean="0"/>
              <a:t>05/01/2017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EC21E9F-2C86-4D90-AEAF-612B22A8525B}" type="datetimeFigureOut">
              <a:rPr lang="fr-FR" smtClean="0"/>
              <a:t>05/01/2017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EC21E9F-2C86-4D90-AEAF-612B22A8525B}" type="datetimeFigureOut">
              <a:rPr lang="fr-FR" smtClean="0"/>
              <a:t>05/01/2017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BD84D2-6242-46F4-A476-59F63D0F1CA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21E9F-2C86-4D90-AEAF-612B22A8525B}" type="datetimeFigureOut">
              <a:rPr lang="fr-FR" smtClean="0"/>
              <a:t>05/01/2017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D84D2-6242-46F4-A476-59F63D0F1CA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5748246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21E9F-2C86-4D90-AEAF-612B22A8525B}" type="datetimeFigureOut">
              <a:rPr lang="fr-FR" smtClean="0">
                <a:solidFill>
                  <a:prstClr val="black">
                    <a:tint val="75000"/>
                  </a:prstClr>
                </a:solidFill>
              </a:rPr>
              <a:pPr/>
              <a:t>05/01/2017</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D84D2-6242-46F4-A476-59F63D0F1CA1}"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5393477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1340768"/>
            <a:ext cx="7591872" cy="2162671"/>
          </a:xfrm>
        </p:spPr>
        <p:txBody>
          <a:bodyPr/>
          <a:lstStyle/>
          <a:p>
            <a:pPr algn="ctr"/>
            <a:r>
              <a:rPr lang="fr-FR" sz="4000" dirty="0">
                <a:solidFill>
                  <a:schemeClr val="tx1"/>
                </a:solidFill>
                <a:latin typeface="Myriad Pro"/>
                <a:cs typeface="Century Gothic"/>
              </a:rPr>
              <a:t>Le patient âgé douloureux chronique : entre la ville et l’hôpital</a:t>
            </a:r>
            <a:endParaRPr lang="fr-FR" sz="4000" dirty="0">
              <a:solidFill>
                <a:schemeClr val="tx1"/>
              </a:solidFill>
              <a:latin typeface="Myriad Pro"/>
            </a:endParaRPr>
          </a:p>
        </p:txBody>
      </p:sp>
      <p:sp>
        <p:nvSpPr>
          <p:cNvPr id="3" name="Sous-titre 2"/>
          <p:cNvSpPr>
            <a:spLocks noGrp="1"/>
          </p:cNvSpPr>
          <p:nvPr>
            <p:ph type="subTitle" idx="1"/>
          </p:nvPr>
        </p:nvSpPr>
        <p:spPr>
          <a:xfrm>
            <a:off x="495375" y="3529335"/>
            <a:ext cx="6960146" cy="1752600"/>
          </a:xfrm>
        </p:spPr>
        <p:txBody>
          <a:bodyPr>
            <a:normAutofit fontScale="92500" lnSpcReduction="20000"/>
          </a:bodyPr>
          <a:lstStyle/>
          <a:p>
            <a:r>
              <a:rPr lang="fr-FR" sz="2400" dirty="0">
                <a:solidFill>
                  <a:schemeClr val="tx1"/>
                </a:solidFill>
                <a:latin typeface="Myriad Pro"/>
              </a:rPr>
              <a:t>Forum de l’Antalgie</a:t>
            </a:r>
          </a:p>
          <a:p>
            <a:r>
              <a:rPr lang="fr-FR" sz="2400" dirty="0">
                <a:solidFill>
                  <a:schemeClr val="tx1"/>
                </a:solidFill>
                <a:latin typeface="Myriad Pro"/>
              </a:rPr>
              <a:t>« Conjuguons nos talents pour soulager les patients »</a:t>
            </a:r>
          </a:p>
          <a:p>
            <a:r>
              <a:rPr lang="fr-FR" sz="2400" dirty="0">
                <a:solidFill>
                  <a:schemeClr val="tx1"/>
                </a:solidFill>
                <a:latin typeface="Myriad Pro"/>
              </a:rPr>
              <a:t>Martine Chauvin</a:t>
            </a:r>
          </a:p>
          <a:p>
            <a:r>
              <a:rPr lang="fr-FR" sz="2400" dirty="0">
                <a:solidFill>
                  <a:schemeClr val="tx1"/>
                </a:solidFill>
                <a:latin typeface="Myriad Pro"/>
              </a:rPr>
              <a:t>Présidente Fondatrice AFVD</a:t>
            </a:r>
          </a:p>
          <a:p>
            <a:r>
              <a:rPr lang="fr-FR" sz="1800" dirty="0">
                <a:solidFill>
                  <a:schemeClr val="tx1"/>
                </a:solidFill>
                <a:latin typeface="Myriad Pro"/>
              </a:rPr>
              <a:t>Paris le 31 Mai 2016</a:t>
            </a:r>
          </a:p>
          <a:p>
            <a:endParaRPr lang="fr-FR" sz="1800" dirty="0">
              <a:solidFill>
                <a:schemeClr val="tx1"/>
              </a:solidFill>
              <a:latin typeface="Myriad Pro"/>
            </a:endParaRPr>
          </a:p>
        </p:txBody>
      </p:sp>
      <p:sp>
        <p:nvSpPr>
          <p:cNvPr id="4" name="ZoneTexte 3"/>
          <p:cNvSpPr txBox="1"/>
          <p:nvPr/>
        </p:nvSpPr>
        <p:spPr>
          <a:xfrm>
            <a:off x="3635896" y="5733256"/>
            <a:ext cx="3960440" cy="830997"/>
          </a:xfrm>
          <a:prstGeom prst="rect">
            <a:avLst/>
          </a:prstGeom>
          <a:noFill/>
        </p:spPr>
        <p:txBody>
          <a:bodyPr wrap="square" rtlCol="0">
            <a:spAutoFit/>
          </a:bodyPr>
          <a:lstStyle/>
          <a:p>
            <a:r>
              <a:rPr lang="fr-FR" sz="1600" dirty="0">
                <a:latin typeface="Myriad Pro"/>
              </a:rPr>
              <a:t>Martine Chauvin déclare avoir reçu une aide financière pour les patients payée à l’association AFVD de la part de SANOFI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tx1"/>
                </a:solidFill>
              </a:rPr>
              <a:t>Cas concret !!!</a:t>
            </a:r>
          </a:p>
        </p:txBody>
      </p:sp>
      <p:sp>
        <p:nvSpPr>
          <p:cNvPr id="6" name="Espace réservé du contenu 5"/>
          <p:cNvSpPr>
            <a:spLocks noGrp="1"/>
          </p:cNvSpPr>
          <p:nvPr>
            <p:ph idx="1"/>
          </p:nvPr>
        </p:nvSpPr>
        <p:spPr>
          <a:xfrm>
            <a:off x="467544" y="2564904"/>
            <a:ext cx="8229600" cy="2376264"/>
          </a:xfrm>
        </p:spPr>
        <p:txBody>
          <a:bodyPr/>
          <a:lstStyle/>
          <a:p>
            <a:r>
              <a:rPr lang="fr-FR" i="1" dirty="0">
                <a:solidFill>
                  <a:schemeClr val="tx1"/>
                </a:solidFill>
                <a:latin typeface="Myriad Pro"/>
              </a:rPr>
              <a:t>Une demande de soulagement ne veut pas forcément dire « sommeil permanent » !!!!</a:t>
            </a:r>
          </a:p>
        </p:txBody>
      </p:sp>
    </p:spTree>
    <p:extLst>
      <p:ext uri="{BB962C8B-B14F-4D97-AF65-F5344CB8AC3E}">
        <p14:creationId xmlns:p14="http://schemas.microsoft.com/office/powerpoint/2010/main" val="241135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116632"/>
            <a:ext cx="8229600" cy="476672"/>
          </a:xfrm>
        </p:spPr>
        <p:txBody>
          <a:bodyPr>
            <a:normAutofit fontScale="90000"/>
          </a:bodyPr>
          <a:lstStyle/>
          <a:p>
            <a:pPr algn="ctr"/>
            <a:r>
              <a:rPr lang="fr-FR" dirty="0" smtClean="0">
                <a:solidFill>
                  <a:schemeClr val="tx1"/>
                </a:solidFill>
              </a:rPr>
              <a:t>Ville           Hôpital              Ville</a:t>
            </a:r>
            <a:endParaRPr lang="fr-FR" dirty="0">
              <a:solidFill>
                <a:schemeClr val="tx1"/>
              </a:solidFill>
            </a:endParaRPr>
          </a:p>
        </p:txBody>
      </p:sp>
      <p:sp>
        <p:nvSpPr>
          <p:cNvPr id="3" name="Espace réservé du contenu 2"/>
          <p:cNvSpPr>
            <a:spLocks noGrp="1"/>
          </p:cNvSpPr>
          <p:nvPr>
            <p:ph idx="1"/>
          </p:nvPr>
        </p:nvSpPr>
        <p:spPr>
          <a:xfrm>
            <a:off x="467544" y="1628800"/>
            <a:ext cx="8229600" cy="4525963"/>
          </a:xfrm>
        </p:spPr>
        <p:txBody>
          <a:bodyPr>
            <a:normAutofit fontScale="92500" lnSpcReduction="20000"/>
          </a:bodyPr>
          <a:lstStyle/>
          <a:p>
            <a:pPr algn="ctr"/>
            <a:r>
              <a:rPr lang="fr-FR" dirty="0">
                <a:solidFill>
                  <a:schemeClr val="tx1"/>
                </a:solidFill>
                <a:latin typeface="Myriad Pro"/>
              </a:rPr>
              <a:t>Créer du lien</a:t>
            </a:r>
          </a:p>
          <a:p>
            <a:pPr algn="ctr"/>
            <a:endParaRPr lang="fr-FR" dirty="0">
              <a:solidFill>
                <a:schemeClr val="tx1"/>
              </a:solidFill>
              <a:latin typeface="Myriad Pro"/>
            </a:endParaRPr>
          </a:p>
          <a:p>
            <a:r>
              <a:rPr lang="fr-FR" dirty="0">
                <a:latin typeface="Myriad Pro"/>
              </a:rPr>
              <a:t>Le lien ville-hôpital :</a:t>
            </a:r>
          </a:p>
          <a:p>
            <a:pPr lvl="1"/>
            <a:r>
              <a:rPr lang="fr-FR" sz="3200" dirty="0">
                <a:solidFill>
                  <a:schemeClr val="tx1"/>
                </a:solidFill>
                <a:latin typeface="Myriad Pro"/>
              </a:rPr>
              <a:t>Transmission de l’information concernant le traitement antalgique </a:t>
            </a:r>
          </a:p>
          <a:p>
            <a:pPr marL="457200" lvl="1" indent="0">
              <a:buNone/>
            </a:pPr>
            <a:endParaRPr lang="fr-FR" sz="3200" dirty="0">
              <a:solidFill>
                <a:schemeClr val="tx1"/>
              </a:solidFill>
              <a:latin typeface="Myriad Pro"/>
            </a:endParaRPr>
          </a:p>
          <a:p>
            <a:r>
              <a:rPr lang="fr-FR" dirty="0">
                <a:latin typeface="Myriad Pro"/>
              </a:rPr>
              <a:t>Le lien hôpital-ville :</a:t>
            </a:r>
          </a:p>
          <a:p>
            <a:pPr lvl="1"/>
            <a:r>
              <a:rPr lang="fr-FR" sz="3200" dirty="0">
                <a:solidFill>
                  <a:schemeClr val="tx1"/>
                </a:solidFill>
                <a:latin typeface="Myriad Pro"/>
              </a:rPr>
              <a:t>Transmission des informations concernant le traitement antalgique aigu pour les acteurs de ville</a:t>
            </a:r>
          </a:p>
          <a:p>
            <a:endParaRPr lang="fr-FR" dirty="0"/>
          </a:p>
        </p:txBody>
      </p:sp>
      <p:sp>
        <p:nvSpPr>
          <p:cNvPr id="4" name="Flèche droite 3"/>
          <p:cNvSpPr/>
          <p:nvPr/>
        </p:nvSpPr>
        <p:spPr>
          <a:xfrm>
            <a:off x="2968250" y="116632"/>
            <a:ext cx="648072" cy="476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5179707" y="116632"/>
            <a:ext cx="648072" cy="476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44575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tx1"/>
                </a:solidFill>
              </a:rPr>
              <a:t>La ville - L’hôpital</a:t>
            </a:r>
          </a:p>
        </p:txBody>
      </p:sp>
      <p:sp>
        <p:nvSpPr>
          <p:cNvPr id="3" name="Espace réservé du contenu 2"/>
          <p:cNvSpPr>
            <a:spLocks noGrp="1"/>
          </p:cNvSpPr>
          <p:nvPr>
            <p:ph idx="1"/>
          </p:nvPr>
        </p:nvSpPr>
        <p:spPr>
          <a:xfrm>
            <a:off x="467544" y="2332037"/>
            <a:ext cx="7992888" cy="3545235"/>
          </a:xfrm>
        </p:spPr>
        <p:txBody>
          <a:bodyPr>
            <a:normAutofit fontScale="92500" lnSpcReduction="20000"/>
          </a:bodyPr>
          <a:lstStyle/>
          <a:p>
            <a:pPr marL="457200" indent="-457200">
              <a:buFont typeface="Wingdings" panose="05000000000000000000" pitchFamily="2" charset="2"/>
              <a:buChar char="ü"/>
            </a:pPr>
            <a:r>
              <a:rPr lang="fr-FR" sz="3500" dirty="0">
                <a:solidFill>
                  <a:schemeClr val="tx1"/>
                </a:solidFill>
                <a:latin typeface="Myriad Pro"/>
              </a:rPr>
              <a:t>L’évaluation du patient douloureux chronique.</a:t>
            </a:r>
          </a:p>
          <a:p>
            <a:endParaRPr lang="fr-FR" sz="3500" dirty="0">
              <a:solidFill>
                <a:schemeClr val="tx1"/>
              </a:solidFill>
              <a:latin typeface="Myriad Pro"/>
            </a:endParaRPr>
          </a:p>
          <a:p>
            <a:pPr marL="457200" indent="-457200">
              <a:buFont typeface="Wingdings" panose="05000000000000000000" pitchFamily="2" charset="2"/>
              <a:buChar char="ü"/>
            </a:pPr>
            <a:r>
              <a:rPr lang="fr-FR" sz="3500" dirty="0">
                <a:solidFill>
                  <a:schemeClr val="tx1"/>
                </a:solidFill>
                <a:latin typeface="Myriad Pro"/>
              </a:rPr>
              <a:t>La poursuite du traitement chronique à l’hôpital.</a:t>
            </a:r>
          </a:p>
          <a:p>
            <a:pPr marL="457200" indent="-457200">
              <a:buFont typeface="Wingdings" panose="05000000000000000000" pitchFamily="2" charset="2"/>
              <a:buChar char="ü"/>
            </a:pPr>
            <a:endParaRPr lang="fr-FR" sz="3500" dirty="0">
              <a:solidFill>
                <a:schemeClr val="tx1"/>
              </a:solidFill>
              <a:latin typeface="Myriad Pro"/>
            </a:endParaRPr>
          </a:p>
          <a:p>
            <a:pPr marL="457200" indent="-457200">
              <a:buFont typeface="Wingdings" panose="05000000000000000000" pitchFamily="2" charset="2"/>
              <a:buChar char="ü"/>
            </a:pPr>
            <a:r>
              <a:rPr lang="fr-FR" sz="3500" dirty="0">
                <a:solidFill>
                  <a:schemeClr val="tx1"/>
                </a:solidFill>
                <a:latin typeface="Myriad Pro"/>
              </a:rPr>
              <a:t>La Communication.</a:t>
            </a:r>
          </a:p>
          <a:p>
            <a:endParaRPr lang="fr-FR" sz="3500" dirty="0">
              <a:solidFill>
                <a:schemeClr val="tx1"/>
              </a:solidFill>
              <a:latin typeface="Myriad Pro"/>
            </a:endParaRPr>
          </a:p>
          <a:p>
            <a:endParaRPr lang="fr-FR" dirty="0"/>
          </a:p>
        </p:txBody>
      </p:sp>
    </p:spTree>
    <p:extLst>
      <p:ext uri="{BB962C8B-B14F-4D97-AF65-F5344CB8AC3E}">
        <p14:creationId xmlns:p14="http://schemas.microsoft.com/office/powerpoint/2010/main" val="384236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808" y="332656"/>
            <a:ext cx="8229600" cy="476672"/>
          </a:xfrm>
        </p:spPr>
        <p:txBody>
          <a:bodyPr>
            <a:normAutofit fontScale="90000"/>
          </a:bodyPr>
          <a:lstStyle/>
          <a:p>
            <a:pPr algn="ctr"/>
            <a:r>
              <a:rPr lang="fr-FR" dirty="0">
                <a:solidFill>
                  <a:schemeClr val="tx1"/>
                </a:solidFill>
              </a:rPr>
              <a:t>Exemples de profils de patients </a:t>
            </a:r>
            <a:r>
              <a:rPr lang="fr-FR">
                <a:solidFill>
                  <a:schemeClr val="tx1"/>
                </a:solidFill>
              </a:rPr>
              <a:t>qui </a:t>
            </a:r>
            <a:r>
              <a:rPr lang="fr-FR" smtClean="0">
                <a:solidFill>
                  <a:schemeClr val="tx1"/>
                </a:solidFill>
              </a:rPr>
              <a:t>viennent </a:t>
            </a:r>
            <a:r>
              <a:rPr lang="fr-FR" dirty="0">
                <a:solidFill>
                  <a:schemeClr val="tx1"/>
                </a:solidFill>
              </a:rPr>
              <a:t>à l’hôpital </a:t>
            </a:r>
          </a:p>
        </p:txBody>
      </p:sp>
      <p:sp>
        <p:nvSpPr>
          <p:cNvPr id="3" name="Espace réservé du contenu 2"/>
          <p:cNvSpPr>
            <a:spLocks noGrp="1"/>
          </p:cNvSpPr>
          <p:nvPr>
            <p:ph idx="1"/>
          </p:nvPr>
        </p:nvSpPr>
        <p:spPr>
          <a:xfrm>
            <a:off x="323528" y="1916832"/>
            <a:ext cx="8229600" cy="4525963"/>
          </a:xfrm>
        </p:spPr>
        <p:txBody>
          <a:bodyPr>
            <a:normAutofit/>
          </a:bodyPr>
          <a:lstStyle/>
          <a:p>
            <a:pPr marL="457200" indent="-457200">
              <a:buFont typeface="Wingdings" panose="05000000000000000000" pitchFamily="2" charset="2"/>
              <a:buChar char="ü"/>
            </a:pPr>
            <a:r>
              <a:rPr lang="fr-FR" dirty="0">
                <a:solidFill>
                  <a:schemeClr val="tx1"/>
                </a:solidFill>
                <a:latin typeface="Myriad Pro"/>
              </a:rPr>
              <a:t>Le patient douloureux chronique qui vient pour une « aggravation » de sa douleur chronique</a:t>
            </a:r>
          </a:p>
          <a:p>
            <a:pPr marL="457200" indent="-457200">
              <a:buFont typeface="Wingdings" panose="05000000000000000000" pitchFamily="2" charset="2"/>
              <a:buChar char="ü"/>
            </a:pPr>
            <a:endParaRPr lang="fr-FR" b="0" dirty="0">
              <a:solidFill>
                <a:schemeClr val="tx1"/>
              </a:solidFill>
              <a:latin typeface="Myriad Pro"/>
            </a:endParaRPr>
          </a:p>
          <a:p>
            <a:pPr marL="457200" indent="-457200">
              <a:buFont typeface="Wingdings" panose="05000000000000000000" pitchFamily="2" charset="2"/>
              <a:buChar char="ü"/>
            </a:pPr>
            <a:r>
              <a:rPr lang="fr-FR" b="0" dirty="0">
                <a:solidFill>
                  <a:schemeClr val="tx1"/>
                </a:solidFill>
                <a:latin typeface="Myriad Pro"/>
              </a:rPr>
              <a:t> </a:t>
            </a:r>
            <a:r>
              <a:rPr lang="fr-FR" dirty="0">
                <a:solidFill>
                  <a:schemeClr val="tx1"/>
                </a:solidFill>
                <a:latin typeface="Myriad Pro"/>
              </a:rPr>
              <a:t>Le patient douloureux chronique qui vient pour une douleur aiguë</a:t>
            </a:r>
            <a:r>
              <a:rPr lang="fr-FR" dirty="0">
                <a:solidFill>
                  <a:schemeClr val="tx1"/>
                </a:solidFill>
              </a:rPr>
              <a:t>.</a:t>
            </a:r>
            <a:endParaRPr lang="fr-FR" dirty="0"/>
          </a:p>
        </p:txBody>
      </p:sp>
    </p:spTree>
    <p:extLst>
      <p:ext uri="{BB962C8B-B14F-4D97-AF65-F5344CB8AC3E}">
        <p14:creationId xmlns:p14="http://schemas.microsoft.com/office/powerpoint/2010/main" val="2176805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tx1"/>
                </a:solidFill>
              </a:rPr>
              <a:t>Se faire écouter, se faire entendre</a:t>
            </a:r>
          </a:p>
        </p:txBody>
      </p:sp>
      <p:sp>
        <p:nvSpPr>
          <p:cNvPr id="3" name="Espace réservé du contenu 2"/>
          <p:cNvSpPr>
            <a:spLocks noGrp="1"/>
          </p:cNvSpPr>
          <p:nvPr>
            <p:ph idx="1"/>
          </p:nvPr>
        </p:nvSpPr>
        <p:spPr/>
        <p:txBody>
          <a:bodyPr>
            <a:normAutofit/>
          </a:bodyPr>
          <a:lstStyle/>
          <a:p>
            <a:r>
              <a:rPr lang="fr-FR" dirty="0">
                <a:latin typeface="Myriad Pro"/>
              </a:rPr>
              <a:t>De son médecin </a:t>
            </a:r>
          </a:p>
          <a:p>
            <a:pPr marL="342900" indent="-342900">
              <a:buFont typeface="Arial" panose="020B0604020202020204" pitchFamily="34" charset="0"/>
              <a:buChar char="•"/>
            </a:pPr>
            <a:r>
              <a:rPr lang="fr-FR" sz="2200" b="0" dirty="0">
                <a:solidFill>
                  <a:schemeClr val="tx1"/>
                </a:solidFill>
                <a:latin typeface="Myriad Pro"/>
              </a:rPr>
              <a:t>Comment je m’y prends, en tant que malade, pour communiquer?</a:t>
            </a:r>
          </a:p>
          <a:p>
            <a:pPr marL="342900" lvl="0" indent="-342900">
              <a:buFont typeface="Arial" panose="020B0604020202020204" pitchFamily="34" charset="0"/>
              <a:buChar char="•"/>
            </a:pPr>
            <a:r>
              <a:rPr lang="fr-FR" sz="2200" b="0" dirty="0">
                <a:solidFill>
                  <a:schemeClr val="tx1"/>
                </a:solidFill>
                <a:latin typeface="Myriad Pro"/>
              </a:rPr>
              <a:t>Savoir ce que l’on veut, c’est savoir transmettre.</a:t>
            </a:r>
          </a:p>
          <a:p>
            <a:pPr marL="342900" lvl="0" indent="-342900">
              <a:buFont typeface="Arial" panose="020B0604020202020204" pitchFamily="34" charset="0"/>
              <a:buChar char="•"/>
            </a:pPr>
            <a:r>
              <a:rPr lang="fr-FR" sz="2200" b="0" dirty="0">
                <a:solidFill>
                  <a:schemeClr val="tx1"/>
                </a:solidFill>
                <a:latin typeface="Myriad Pro"/>
              </a:rPr>
              <a:t>Le malade se connait, écoute son corps et transmet de l’information utile.</a:t>
            </a:r>
          </a:p>
          <a:p>
            <a:r>
              <a:rPr lang="fr-FR" dirty="0">
                <a:latin typeface="Myriad Pro"/>
              </a:rPr>
              <a:t>De son entourage</a:t>
            </a:r>
          </a:p>
          <a:p>
            <a:pPr marL="457200" indent="-457200">
              <a:buFont typeface="Arial" panose="020B0604020202020204" pitchFamily="34" charset="0"/>
              <a:buChar char="•"/>
            </a:pPr>
            <a:r>
              <a:rPr lang="fr-FR" sz="2200" b="0" dirty="0">
                <a:solidFill>
                  <a:schemeClr val="tx1"/>
                </a:solidFill>
                <a:latin typeface="Myriad Pro"/>
              </a:rPr>
              <a:t>Conjoint et enfants (Cellule conservée/cellule éclatée)</a:t>
            </a:r>
          </a:p>
          <a:p>
            <a:pPr marL="457200" lvl="0" indent="-457200">
              <a:buFont typeface="Arial" pitchFamily="34" charset="0"/>
              <a:buChar char="•"/>
            </a:pPr>
            <a:r>
              <a:rPr lang="fr-FR" sz="2200" b="0" dirty="0">
                <a:solidFill>
                  <a:prstClr val="black"/>
                </a:solidFill>
                <a:latin typeface="Myriad Pro"/>
              </a:rPr>
              <a:t>Famille (Appui/Incompréhension, maladresses, déni)</a:t>
            </a:r>
          </a:p>
          <a:p>
            <a:pPr marL="457200" lvl="0" indent="-457200">
              <a:buFont typeface="Arial" pitchFamily="34" charset="0"/>
              <a:buChar char="•"/>
            </a:pPr>
            <a:r>
              <a:rPr lang="fr-FR" sz="2200" b="0" dirty="0">
                <a:solidFill>
                  <a:prstClr val="black"/>
                </a:solidFill>
                <a:latin typeface="Myriad Pro"/>
              </a:rPr>
              <a:t>Amis (Ceux qui restent/Ceux qui partent, pourquoi, quand, retour)</a:t>
            </a:r>
          </a:p>
          <a:p>
            <a:endParaRPr lang="fr-FR" dirty="0"/>
          </a:p>
        </p:txBody>
      </p:sp>
    </p:spTree>
    <p:extLst>
      <p:ext uri="{BB962C8B-B14F-4D97-AF65-F5344CB8AC3E}">
        <p14:creationId xmlns:p14="http://schemas.microsoft.com/office/powerpoint/2010/main" val="364904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tx1"/>
                </a:solidFill>
              </a:rPr>
              <a:t>Les réactions des autres</a:t>
            </a:r>
          </a:p>
        </p:txBody>
      </p:sp>
      <p:sp>
        <p:nvSpPr>
          <p:cNvPr id="3" name="Espace réservé du contenu 2"/>
          <p:cNvSpPr>
            <a:spLocks noGrp="1"/>
          </p:cNvSpPr>
          <p:nvPr>
            <p:ph idx="1"/>
          </p:nvPr>
        </p:nvSpPr>
        <p:spPr>
          <a:xfrm>
            <a:off x="467544" y="1526058"/>
            <a:ext cx="8280920" cy="4658721"/>
          </a:xfrm>
        </p:spPr>
        <p:txBody>
          <a:bodyPr>
            <a:normAutofit/>
          </a:bodyPr>
          <a:lstStyle/>
          <a:p>
            <a:pPr algn="l"/>
            <a:r>
              <a:rPr lang="fr-FR" sz="2400" dirty="0">
                <a:solidFill>
                  <a:schemeClr val="tx1"/>
                </a:solidFill>
                <a:latin typeface="Myriad Pro"/>
              </a:rPr>
              <a:t>Ceux qui comprennent et aident</a:t>
            </a:r>
          </a:p>
          <a:p>
            <a:pPr algn="ctr"/>
            <a:r>
              <a:rPr lang="fr-FR" sz="2400" dirty="0"/>
              <a:t>                                                </a:t>
            </a:r>
          </a:p>
          <a:p>
            <a:pPr algn="ctr"/>
            <a:r>
              <a:rPr lang="fr-FR" sz="2400" dirty="0"/>
              <a:t>                                                            </a:t>
            </a:r>
            <a:r>
              <a:rPr lang="fr-FR" sz="2400" dirty="0">
                <a:solidFill>
                  <a:schemeClr val="tx1"/>
                </a:solidFill>
                <a:latin typeface="Myriad Pro"/>
              </a:rPr>
              <a:t>Ceux qui doutent et jugent </a:t>
            </a:r>
          </a:p>
          <a:p>
            <a:pPr algn="ctr"/>
            <a:endParaRPr lang="fr-FR" dirty="0">
              <a:latin typeface="Myriad Pro"/>
            </a:endParaRPr>
          </a:p>
          <a:p>
            <a:pPr algn="ctr"/>
            <a:endParaRPr lang="fr-FR" dirty="0"/>
          </a:p>
          <a:p>
            <a:pPr algn="ctr"/>
            <a:endParaRPr lang="fr-FR" dirty="0"/>
          </a:p>
          <a:p>
            <a:pPr algn="l"/>
            <a:r>
              <a:rPr lang="fr-FR" sz="2400" dirty="0">
                <a:latin typeface="Myriad Pro"/>
              </a:rPr>
              <a:t>            </a:t>
            </a:r>
            <a:r>
              <a:rPr lang="fr-FR" sz="2400" dirty="0">
                <a:solidFill>
                  <a:schemeClr val="tx1"/>
                </a:solidFill>
                <a:latin typeface="Myriad Pro"/>
              </a:rPr>
              <a:t>Ceux qui ignorent, par désintérêt et/ou par peur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312" y="2175141"/>
            <a:ext cx="27432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924944"/>
            <a:ext cx="2520280"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6912" y="5104657"/>
            <a:ext cx="3200400" cy="1120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3832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5"/>
          <p:cNvSpPr txBox="1">
            <a:spLocks noChangeArrowheads="1"/>
          </p:cNvSpPr>
          <p:nvPr/>
        </p:nvSpPr>
        <p:spPr bwMode="auto">
          <a:xfrm>
            <a:off x="0" y="115888"/>
            <a:ext cx="7812088" cy="646112"/>
          </a:xfrm>
          <a:prstGeom prst="rect">
            <a:avLst/>
          </a:prstGeom>
          <a:noFill/>
          <a:ln>
            <a:noFill/>
          </a:ln>
          <a:extLst/>
        </p:spPr>
        <p:txBody>
          <a:bodyPr>
            <a:spAutoFit/>
          </a:bodyPr>
          <a:lstStyle>
            <a:lvl1pPr eaLnBrk="0" hangingPunct="0">
              <a:defRPr>
                <a:solidFill>
                  <a:schemeClr val="tx1"/>
                </a:solidFill>
                <a:latin typeface="Times New Roman" pitchFamily="18" charset="0"/>
                <a:cs typeface="Arial" pitchFamily="34" charset="0"/>
              </a:defRPr>
            </a:lvl1pPr>
            <a:lvl2pPr marL="742950" indent="-285750" eaLnBrk="0" hangingPunct="0">
              <a:defRPr>
                <a:solidFill>
                  <a:schemeClr val="tx1"/>
                </a:solidFill>
                <a:latin typeface="Times New Roman" pitchFamily="18" charset="0"/>
                <a:cs typeface="Arial" pitchFamily="34" charset="0"/>
              </a:defRPr>
            </a:lvl2pPr>
            <a:lvl3pPr marL="1143000" indent="-228600" eaLnBrk="0" hangingPunct="0">
              <a:defRPr>
                <a:solidFill>
                  <a:schemeClr val="tx1"/>
                </a:solidFill>
                <a:latin typeface="Times New Roman" pitchFamily="18" charset="0"/>
                <a:cs typeface="Arial" pitchFamily="34" charset="0"/>
              </a:defRPr>
            </a:lvl3pPr>
            <a:lvl4pPr marL="1600200" indent="-228600" eaLnBrk="0" hangingPunct="0">
              <a:defRPr>
                <a:solidFill>
                  <a:schemeClr val="tx1"/>
                </a:solidFill>
                <a:latin typeface="Times New Roman" pitchFamily="18" charset="0"/>
                <a:cs typeface="Arial" pitchFamily="34" charset="0"/>
              </a:defRPr>
            </a:lvl4pPr>
            <a:lvl5pPr marL="2057400" indent="-228600" eaLnBrk="0" hangingPunct="0">
              <a:defRPr>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a:solidFill>
                  <a:schemeClr val="tx1"/>
                </a:solidFill>
                <a:latin typeface="Times New Roman" pitchFamily="18" charset="0"/>
                <a:cs typeface="Arial" pitchFamily="34" charset="0"/>
              </a:defRPr>
            </a:lvl9pPr>
          </a:lstStyle>
          <a:p>
            <a:pPr eaLnBrk="1" hangingPunct="1">
              <a:defRPr/>
            </a:pPr>
            <a:r>
              <a:rPr lang="fr-FR" sz="3600" b="1" dirty="0">
                <a:solidFill>
                  <a:srgbClr val="9BBB59">
                    <a:lumMod val="50000"/>
                  </a:srgbClr>
                </a:solidFill>
                <a:latin typeface="Arial Narrow" pitchFamily="34" charset="0"/>
              </a:rPr>
              <a:t>	</a:t>
            </a:r>
            <a:r>
              <a:rPr lang="fr-FR" sz="3600" b="1" dirty="0">
                <a:solidFill>
                  <a:srgbClr val="9BBB59">
                    <a:lumMod val="50000"/>
                  </a:srgbClr>
                </a:solidFill>
                <a:latin typeface="Myrad Pro"/>
              </a:rPr>
              <a:t>Merci de votre attention !</a:t>
            </a:r>
          </a:p>
        </p:txBody>
      </p:sp>
      <p:sp>
        <p:nvSpPr>
          <p:cNvPr id="9" name="Rectangle à coins arrondis 8"/>
          <p:cNvSpPr/>
          <p:nvPr/>
        </p:nvSpPr>
        <p:spPr>
          <a:xfrm>
            <a:off x="336550" y="1236663"/>
            <a:ext cx="3752850" cy="50958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defRPr/>
            </a:pPr>
            <a:r>
              <a:rPr lang="fr-FR" sz="2400" b="1" dirty="0">
                <a:solidFill>
                  <a:prstClr val="white"/>
                </a:solidFill>
                <a:latin typeface="Myirad Pro"/>
              </a:rPr>
              <a:t>Coordonnées de l’AFVD</a:t>
            </a:r>
          </a:p>
        </p:txBody>
      </p:sp>
      <p:sp>
        <p:nvSpPr>
          <p:cNvPr id="19460" name="Rectangle 9"/>
          <p:cNvSpPr>
            <a:spLocks noChangeArrowheads="1"/>
          </p:cNvSpPr>
          <p:nvPr/>
        </p:nvSpPr>
        <p:spPr bwMode="auto">
          <a:xfrm>
            <a:off x="395288" y="1811338"/>
            <a:ext cx="744696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fr-FR" altLang="fr-FR" sz="2400" b="1" dirty="0">
                <a:solidFill>
                  <a:prstClr val="white"/>
                </a:solidFill>
                <a:latin typeface="Myrad Pro"/>
                <a:cs typeface="Arial" pitchFamily="34" charset="0"/>
              </a:rPr>
              <a:t>Présidente de l’association : Martine CHAUVIN</a:t>
            </a:r>
          </a:p>
          <a:p>
            <a:pPr eaLnBrk="1" fontAlgn="base" hangingPunct="1">
              <a:spcBef>
                <a:spcPct val="0"/>
              </a:spcBef>
              <a:spcAft>
                <a:spcPct val="0"/>
              </a:spcAft>
              <a:buFontTx/>
              <a:buNone/>
            </a:pPr>
            <a:r>
              <a:rPr lang="fr-FR" altLang="fr-FR" sz="2400" dirty="0">
                <a:solidFill>
                  <a:prstClr val="white"/>
                </a:solidFill>
                <a:latin typeface="Myrad Pro"/>
                <a:cs typeface="Arial" pitchFamily="34" charset="0"/>
              </a:rPr>
              <a:t>La Tillerolle 1 Rte de la Petite Roche</a:t>
            </a:r>
          </a:p>
          <a:p>
            <a:pPr eaLnBrk="1" fontAlgn="base" hangingPunct="1">
              <a:spcBef>
                <a:spcPct val="0"/>
              </a:spcBef>
              <a:spcAft>
                <a:spcPct val="0"/>
              </a:spcAft>
              <a:buFontTx/>
              <a:buNone/>
            </a:pPr>
            <a:r>
              <a:rPr lang="fr-FR" altLang="fr-FR" sz="2400" dirty="0">
                <a:solidFill>
                  <a:prstClr val="white"/>
                </a:solidFill>
                <a:latin typeface="Myrad Pro"/>
                <a:cs typeface="Arial" pitchFamily="34" charset="0"/>
              </a:rPr>
              <a:t> 79200 Pompaire</a:t>
            </a:r>
          </a:p>
          <a:p>
            <a:pPr eaLnBrk="1" fontAlgn="base" hangingPunct="1">
              <a:spcBef>
                <a:spcPct val="0"/>
              </a:spcBef>
              <a:spcAft>
                <a:spcPct val="0"/>
              </a:spcAft>
              <a:buFontTx/>
              <a:buNone/>
            </a:pPr>
            <a:endParaRPr lang="fr-FR" altLang="fr-FR" sz="2400" dirty="0">
              <a:solidFill>
                <a:prstClr val="white"/>
              </a:solidFill>
              <a:latin typeface="Myrad Pro"/>
              <a:cs typeface="Arial" pitchFamily="34" charset="0"/>
            </a:endParaRPr>
          </a:p>
          <a:p>
            <a:pPr eaLnBrk="1" fontAlgn="base" hangingPunct="1">
              <a:spcBef>
                <a:spcPct val="0"/>
              </a:spcBef>
              <a:spcAft>
                <a:spcPct val="0"/>
              </a:spcAft>
              <a:buFontTx/>
              <a:buNone/>
            </a:pPr>
            <a:r>
              <a:rPr lang="fr-FR" altLang="fr-FR" sz="2400" b="1" dirty="0">
                <a:solidFill>
                  <a:prstClr val="white"/>
                </a:solidFill>
                <a:latin typeface="Myrad Pro"/>
                <a:cs typeface="Arial" pitchFamily="34" charset="0"/>
              </a:rPr>
              <a:t>Info patients</a:t>
            </a:r>
            <a:r>
              <a:rPr lang="fr-FR" altLang="fr-FR" sz="2400" dirty="0">
                <a:solidFill>
                  <a:prstClr val="white"/>
                </a:solidFill>
                <a:latin typeface="Myrad Pro"/>
                <a:cs typeface="Arial" pitchFamily="34" charset="0"/>
              </a:rPr>
              <a:t> </a:t>
            </a:r>
            <a:r>
              <a:rPr lang="fr-FR" altLang="fr-FR" sz="2400" b="1" dirty="0">
                <a:solidFill>
                  <a:prstClr val="white"/>
                </a:solidFill>
                <a:latin typeface="Myrad Pro"/>
                <a:cs typeface="Arial" pitchFamily="34" charset="0"/>
              </a:rPr>
              <a:t>:</a:t>
            </a:r>
            <a:r>
              <a:rPr lang="fr-FR" altLang="fr-FR" sz="2400" dirty="0">
                <a:solidFill>
                  <a:prstClr val="white"/>
                </a:solidFill>
                <a:latin typeface="Myrad Pro"/>
                <a:cs typeface="Arial" pitchFamily="34" charset="0"/>
              </a:rPr>
              <a:t> 0810 510 310 </a:t>
            </a:r>
          </a:p>
          <a:p>
            <a:pPr eaLnBrk="1" fontAlgn="base" hangingPunct="1">
              <a:spcBef>
                <a:spcPct val="0"/>
              </a:spcBef>
              <a:spcAft>
                <a:spcPct val="0"/>
              </a:spcAft>
              <a:buFontTx/>
              <a:buNone/>
            </a:pPr>
            <a:r>
              <a:rPr lang="fr-FR" altLang="fr-FR" sz="2400" b="1" dirty="0">
                <a:solidFill>
                  <a:prstClr val="white"/>
                </a:solidFill>
                <a:latin typeface="Myrad Pro"/>
                <a:cs typeface="Arial" pitchFamily="34" charset="0"/>
              </a:rPr>
              <a:t>Mobile : </a:t>
            </a:r>
            <a:r>
              <a:rPr lang="fr-FR" altLang="fr-FR" sz="2400" dirty="0">
                <a:solidFill>
                  <a:prstClr val="white"/>
                </a:solidFill>
                <a:latin typeface="Myrad Pro"/>
                <a:cs typeface="Arial" pitchFamily="34" charset="0"/>
              </a:rPr>
              <a:t>06 15 57 83 83</a:t>
            </a:r>
          </a:p>
          <a:p>
            <a:pPr eaLnBrk="1" fontAlgn="base" hangingPunct="1">
              <a:spcBef>
                <a:spcPct val="0"/>
              </a:spcBef>
              <a:spcAft>
                <a:spcPct val="0"/>
              </a:spcAft>
              <a:buFontTx/>
              <a:buNone/>
            </a:pPr>
            <a:endParaRPr lang="fr-FR" altLang="fr-FR" sz="2400" dirty="0">
              <a:solidFill>
                <a:prstClr val="white"/>
              </a:solidFill>
              <a:latin typeface="Myrad Pro"/>
              <a:cs typeface="Arial" pitchFamily="34" charset="0"/>
            </a:endParaRPr>
          </a:p>
          <a:p>
            <a:pPr eaLnBrk="1" fontAlgn="base" hangingPunct="1">
              <a:spcBef>
                <a:spcPct val="0"/>
              </a:spcBef>
              <a:spcAft>
                <a:spcPct val="0"/>
              </a:spcAft>
              <a:buFontTx/>
              <a:buNone/>
            </a:pPr>
            <a:r>
              <a:rPr lang="fr-FR" altLang="fr-FR" sz="2400" b="1" dirty="0">
                <a:solidFill>
                  <a:prstClr val="white"/>
                </a:solidFill>
                <a:latin typeface="Myrad Pro"/>
                <a:cs typeface="Arial" pitchFamily="34" charset="0"/>
              </a:rPr>
              <a:t>Mail :</a:t>
            </a:r>
            <a:r>
              <a:rPr lang="fr-FR" altLang="fr-FR" sz="2400" dirty="0">
                <a:solidFill>
                  <a:prstClr val="white"/>
                </a:solidFill>
                <a:latin typeface="Myrad Pro"/>
                <a:cs typeface="Arial" pitchFamily="34" charset="0"/>
              </a:rPr>
              <a:t> association-afvd@neuf.fr</a:t>
            </a:r>
          </a:p>
          <a:p>
            <a:pPr eaLnBrk="1" fontAlgn="base" hangingPunct="1">
              <a:spcBef>
                <a:spcPct val="0"/>
              </a:spcBef>
              <a:spcAft>
                <a:spcPct val="0"/>
              </a:spcAft>
              <a:buFontTx/>
              <a:buNone/>
            </a:pPr>
            <a:r>
              <a:rPr lang="fr-FR" altLang="fr-FR" sz="2400" b="1" dirty="0">
                <a:solidFill>
                  <a:prstClr val="white"/>
                </a:solidFill>
                <a:latin typeface="Myrad Pro"/>
                <a:cs typeface="Arial" pitchFamily="34" charset="0"/>
              </a:rPr>
              <a:t>Web :</a:t>
            </a:r>
            <a:r>
              <a:rPr lang="fr-FR" altLang="fr-FR" sz="2400" dirty="0">
                <a:solidFill>
                  <a:prstClr val="white"/>
                </a:solidFill>
                <a:latin typeface="Myrad Pro"/>
                <a:cs typeface="Arial" pitchFamily="34" charset="0"/>
              </a:rPr>
              <a:t> www.association-afvd.com</a:t>
            </a:r>
          </a:p>
        </p:txBody>
      </p:sp>
    </p:spTree>
    <p:extLst>
      <p:ext uri="{BB962C8B-B14F-4D97-AF65-F5344CB8AC3E}">
        <p14:creationId xmlns:p14="http://schemas.microsoft.com/office/powerpoint/2010/main" val="35069260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899</Words>
  <Application>Microsoft Office PowerPoint</Application>
  <PresentationFormat>Affichage à l'écran (4:3)</PresentationFormat>
  <Paragraphs>102</Paragraphs>
  <Slides>8</Slides>
  <Notes>6</Notes>
  <HiddenSlides>0</HiddenSlides>
  <MMClips>0</MMClips>
  <ScaleCrop>false</ScaleCrop>
  <HeadingPairs>
    <vt:vector size="4" baseType="variant">
      <vt:variant>
        <vt:lpstr>Thème</vt:lpstr>
      </vt:variant>
      <vt:variant>
        <vt:i4>3</vt:i4>
      </vt:variant>
      <vt:variant>
        <vt:lpstr>Titres des diapositives</vt:lpstr>
      </vt:variant>
      <vt:variant>
        <vt:i4>8</vt:i4>
      </vt:variant>
    </vt:vector>
  </HeadingPairs>
  <TitlesOfParts>
    <vt:vector size="11" baseType="lpstr">
      <vt:lpstr>Thème Office</vt:lpstr>
      <vt:lpstr>6_Thème Office</vt:lpstr>
      <vt:lpstr>7_Thème Office</vt:lpstr>
      <vt:lpstr>Le patient âgé douloureux chronique : entre la ville et l’hôpital</vt:lpstr>
      <vt:lpstr>Cas concret !!!</vt:lpstr>
      <vt:lpstr>Ville           Hôpital              Ville</vt:lpstr>
      <vt:lpstr>La ville - L’hôpital</vt:lpstr>
      <vt:lpstr>Exemples de profils de patients qui viennent à l’hôpital </vt:lpstr>
      <vt:lpstr>Se faire écouter, se faire entendre</vt:lpstr>
      <vt:lpstr>Les réactions des autres</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Axelle</dc:creator>
  <cp:lastModifiedBy>AFVD</cp:lastModifiedBy>
  <cp:revision>48</cp:revision>
  <dcterms:created xsi:type="dcterms:W3CDTF">2013-09-07T20:08:18Z</dcterms:created>
  <dcterms:modified xsi:type="dcterms:W3CDTF">2017-01-05T09:45:32Z</dcterms:modified>
</cp:coreProperties>
</file>